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10" r:id="rId6"/>
    <p:sldMasterId id="2147483722" r:id="rId7"/>
    <p:sldMasterId id="2147483734" r:id="rId8"/>
    <p:sldMasterId id="2147483746" r:id="rId9"/>
  </p:sldMasterIdLst>
  <p:notesMasterIdLst>
    <p:notesMasterId r:id="rId46"/>
  </p:notesMasterIdLst>
  <p:sldIdLst>
    <p:sldId id="325" r:id="rId10"/>
    <p:sldId id="326" r:id="rId11"/>
    <p:sldId id="407" r:id="rId12"/>
    <p:sldId id="395" r:id="rId13"/>
    <p:sldId id="337" r:id="rId14"/>
    <p:sldId id="272" r:id="rId15"/>
    <p:sldId id="406" r:id="rId16"/>
    <p:sldId id="398" r:id="rId17"/>
    <p:sldId id="368" r:id="rId18"/>
    <p:sldId id="376" r:id="rId19"/>
    <p:sldId id="421" r:id="rId20"/>
    <p:sldId id="399" r:id="rId21"/>
    <p:sldId id="369" r:id="rId22"/>
    <p:sldId id="422" r:id="rId23"/>
    <p:sldId id="400" r:id="rId24"/>
    <p:sldId id="370" r:id="rId25"/>
    <p:sldId id="357" r:id="rId26"/>
    <p:sldId id="409" r:id="rId27"/>
    <p:sldId id="410" r:id="rId28"/>
    <p:sldId id="411" r:id="rId29"/>
    <p:sldId id="412" r:id="rId30"/>
    <p:sldId id="413" r:id="rId31"/>
    <p:sldId id="414" r:id="rId32"/>
    <p:sldId id="418" r:id="rId33"/>
    <p:sldId id="419" r:id="rId34"/>
    <p:sldId id="420" r:id="rId35"/>
    <p:sldId id="354" r:id="rId36"/>
    <p:sldId id="408" r:id="rId37"/>
    <p:sldId id="396" r:id="rId38"/>
    <p:sldId id="362" r:id="rId39"/>
    <p:sldId id="363" r:id="rId40"/>
    <p:sldId id="423" r:id="rId41"/>
    <p:sldId id="401" r:id="rId42"/>
    <p:sldId id="402" r:id="rId43"/>
    <p:sldId id="358" r:id="rId44"/>
    <p:sldId id="336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3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5/3/13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aramon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Garamon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Garamon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Garamon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Garamon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Garamon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jpg"/><Relationship Id="rId13" Type="http://schemas.openxmlformats.org/officeDocument/2006/relationships/image" Target="../media/image29.png"/><Relationship Id="rId14" Type="http://schemas.openxmlformats.org/officeDocument/2006/relationships/image" Target="../media/image30.jpeg"/><Relationship Id="rId1" Type="http://schemas.openxmlformats.org/officeDocument/2006/relationships/slideLayout" Target="../slideLayouts/slideLayout9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gif"/><Relationship Id="rId7" Type="http://schemas.openxmlformats.org/officeDocument/2006/relationships/image" Target="../media/image23.gif"/><Relationship Id="rId8" Type="http://schemas.openxmlformats.org/officeDocument/2006/relationships/image" Target="../media/image24.gif"/><Relationship Id="rId9" Type="http://schemas.openxmlformats.org/officeDocument/2006/relationships/image" Target="../media/image25.png"/><Relationship Id="rId10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37.emf"/><Relationship Id="rId3" Type="http://schemas.openxmlformats.org/officeDocument/2006/relationships/hyperlink" Target="http://arxiv.org/abs/1212.0540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12.0540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</a:rPr>
            </a:br>
            <a:r>
              <a:rPr lang="en-US" sz="5500" dirty="0" smtClean="0">
                <a:solidFill>
                  <a:schemeClr val="tx1"/>
                </a:solidFill>
              </a:rPr>
              <a:t>to envelopes to disks</a:t>
            </a:r>
            <a:r>
              <a:rPr lang="en-US" sz="5500" dirty="0" smtClean="0"/>
              <a:t/>
            </a:r>
            <a:br>
              <a:rPr lang="en-US" sz="5500" dirty="0" smtClean="0"/>
            </a:br>
            <a:r>
              <a:rPr lang="en-US" sz="4000" dirty="0" smtClean="0"/>
              <a:t>a multi-scale view of magnetized star formation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24 April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RAL/PSF Seminar</a:t>
            </a:r>
          </a:p>
          <a:p>
            <a:r>
              <a:rPr lang="en-US" dirty="0" smtClean="0"/>
              <a:t>UC Berkeley</a:t>
            </a:r>
          </a:p>
          <a:p>
            <a:r>
              <a:rPr lang="en-US" dirty="0" smtClean="0"/>
              <a:t>Berkeley, Calif.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6532"/>
          <a:stretch/>
        </p:blipFill>
        <p:spPr>
          <a:xfrm>
            <a:off x="1220522" y="1229679"/>
            <a:ext cx="6652639" cy="500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25082" y="6191700"/>
            <a:ext cx="648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optical jet &amp; ambient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Targon</a:t>
            </a:r>
            <a:r>
              <a:rPr lang="en-US" dirty="0" smtClean="0"/>
              <a:t>+ 2011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862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 pc</a:t>
              </a:r>
              <a:endParaRPr lang="en-US" sz="2200" b="1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220903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552219" y="1598527"/>
            <a:ext cx="5988012" cy="4781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8312" y="5697443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Curran &amp; </a:t>
            </a:r>
            <a:r>
              <a:rPr lang="en-US" dirty="0" err="1" smtClean="0"/>
              <a:t>Chrysostomou</a:t>
            </a:r>
            <a:r>
              <a:rPr lang="en-US" dirty="0" smtClean="0"/>
              <a:t> 2007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90079" y="6235034"/>
            <a:ext cx="648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outflow &amp;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435389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1971012" cy="2240302"/>
            <a:chOff x="2119780" y="1667974"/>
            <a:chExt cx="2351477" cy="26061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392575" y="3843252"/>
              <a:ext cx="20786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~0.25 pc</a:t>
              </a:r>
              <a:endParaRPr lang="en-US" sz="2200" b="1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  <a:endParaRPr lang="en-US" sz="28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06361" y="137841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Girart</a:t>
              </a:r>
              <a:r>
                <a:rPr lang="en-US" dirty="0" smtClean="0"/>
                <a:t>+ 2006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58250" y="482979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6" y="2144458"/>
            <a:ext cx="3543251" cy="2885219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 rot="831906">
            <a:off x="1691419" y="3391803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708700" y="3379102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2268479" y="3413272"/>
            <a:ext cx="1233797" cy="251893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976715" y="515824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84211" y="528775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1701902" y="5823127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07124" y="57123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1701902" y="6166027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07124" y="60679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69685" y="18522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16293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65915" y="114263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4A</a:t>
            </a:r>
            <a:endParaRPr lang="en-US" b="1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D2533C"/>
                </a:solidFill>
              </a:rPr>
              <a:t>Misalignment of B-fields and outflows</a:t>
            </a:r>
          </a:p>
        </p:txBody>
      </p:sp>
    </p:spTree>
    <p:extLst>
      <p:ext uri="{BB962C8B-B14F-4D97-AF65-F5344CB8AC3E}">
        <p14:creationId xmlns:p14="http://schemas.microsoft.com/office/powerpoint/2010/main" val="382062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</a:t>
            </a:r>
            <a:endParaRPr lang="en-US" b="1" dirty="0" smtClean="0"/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r>
              <a:rPr lang="en-US" dirty="0" smtClean="0"/>
              <a:t>TADPOL results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862331"/>
            <a:ext cx="4956449" cy="52497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Ian Stephens, Leslie Looney,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Jason Fiege (Manitoba),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Erica Franzmann (Manitoba), Martin Houde (UWO, Caltech), Brenda Matthews (NRC-CNRC)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" y="6201463"/>
            <a:ext cx="661257" cy="65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93" y="6183303"/>
            <a:ext cx="730467" cy="674952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85" y="6225121"/>
            <a:ext cx="814149" cy="60247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09" y="6258650"/>
            <a:ext cx="953220" cy="580388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0" y="6191302"/>
            <a:ext cx="656814" cy="656814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79" y="6206532"/>
            <a:ext cx="746698" cy="639287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77" y="6170416"/>
            <a:ext cx="674951" cy="674951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04" y="6170983"/>
            <a:ext cx="507119" cy="656814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610910" y="6209581"/>
            <a:ext cx="592964" cy="71124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915438" y="6201183"/>
            <a:ext cx="770187" cy="656750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17" y="6204351"/>
            <a:ext cx="569226" cy="634687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19" y="6186212"/>
            <a:ext cx="491222" cy="64008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0" y="6148192"/>
            <a:ext cx="698420" cy="6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35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Triples number of </a:t>
            </a:r>
            <a:r>
              <a:rPr lang="en-US" sz="2600" dirty="0" err="1" smtClean="0"/>
              <a:t>interferometric</a:t>
            </a:r>
            <a:r>
              <a:rPr lang="en-US" sz="26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~300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565" y="-460438"/>
            <a:ext cx="5758388" cy="8148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3302" y="6286102"/>
            <a:ext cx="37542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</a:rPr>
              <a:t>See also: Stephens, Looney, Kwon, </a:t>
            </a:r>
            <a:r>
              <a:rPr lang="en-US" sz="1600" b="1" dirty="0" smtClean="0">
                <a:solidFill>
                  <a:srgbClr val="292934"/>
                </a:solidFill>
              </a:rPr>
              <a:t>Hull</a:t>
            </a:r>
            <a:r>
              <a:rPr lang="en-US" sz="1600" dirty="0" smtClean="0">
                <a:solidFill>
                  <a:srgbClr val="292934"/>
                </a:solidFill>
              </a:rPr>
              <a:t> </a:t>
            </a:r>
            <a:r>
              <a:rPr lang="en-US" sz="1600" i="1" dirty="0" smtClean="0">
                <a:solidFill>
                  <a:srgbClr val="292934"/>
                </a:solidFill>
              </a:rPr>
              <a:t>et al. </a:t>
            </a:r>
            <a:r>
              <a:rPr lang="en-US" sz="1600" dirty="0" smtClean="0">
                <a:solidFill>
                  <a:srgbClr val="292934"/>
                </a:solidFill>
              </a:rPr>
              <a:t>2013, </a:t>
            </a:r>
            <a:r>
              <a:rPr lang="en-US" sz="1600" dirty="0" err="1" smtClean="0">
                <a:solidFill>
                  <a:srgbClr val="292934"/>
                </a:solidFill>
              </a:rPr>
              <a:t>ApJL</a:t>
            </a:r>
            <a:r>
              <a:rPr lang="en-US" sz="1600" dirty="0" smtClean="0">
                <a:solidFill>
                  <a:srgbClr val="292934"/>
                </a:solidFill>
              </a:rPr>
              <a:t>, accepted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171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2208"/>
            <a:ext cx="9144000" cy="9144000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83034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19059" y="783165"/>
            <a:ext cx="6577560" cy="6128307"/>
            <a:chOff x="407439" y="1070367"/>
            <a:chExt cx="6577560" cy="61283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639"/>
            <a:stretch/>
          </p:blipFill>
          <p:spPr>
            <a:xfrm rot="5400000">
              <a:off x="652756" y="866431"/>
              <a:ext cx="6086926" cy="65775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64435" y="107036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87000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13277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949164" y="1189800"/>
            <a:ext cx="6686816" cy="5477798"/>
            <a:chOff x="-668222" y="1375838"/>
            <a:chExt cx="6398537" cy="51551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686" y="900341"/>
              <a:ext cx="4862722" cy="639853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32416" y="1375838"/>
              <a:ext cx="2741083" cy="43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L1527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78902" y="1149696"/>
            <a:ext cx="6005809" cy="5409821"/>
            <a:chOff x="4972039" y="1263895"/>
            <a:chExt cx="5741882" cy="53531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9"/>
            <a:stretch/>
          </p:blipFill>
          <p:spPr>
            <a:xfrm rot="5400000">
              <a:off x="5325154" y="1228246"/>
              <a:ext cx="5035651" cy="574188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504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8993" y="561474"/>
            <a:ext cx="9035428" cy="6363367"/>
            <a:chOff x="3598712" y="1609160"/>
            <a:chExt cx="6848286" cy="48494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51925"/>
              <a:ext cx="4765148" cy="684828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85066" y="160916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err="1">
                  <a:solidFill>
                    <a:srgbClr val="000000"/>
                  </a:solidFill>
                  <a:latin typeface="Garamond"/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08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6937813" cy="6108392"/>
            <a:chOff x="-103715" y="308876"/>
            <a:chExt cx="6937813" cy="61083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b="3577"/>
            <a:stretch/>
          </p:blipFill>
          <p:spPr>
            <a:xfrm>
              <a:off x="279407" y="1138062"/>
              <a:ext cx="6368304" cy="492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Cumulative Distribution Function (CDF)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863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(Projected) angle between outflow &amp; B-field (</a:t>
              </a:r>
              <a:r>
                <a:rPr lang="en-US" sz="2200" b="1" dirty="0" err="1" smtClean="0">
                  <a:solidFill>
                    <a:srgbClr val="292934"/>
                  </a:solidFill>
                  <a:latin typeface="Garamond"/>
                </a:rPr>
                <a:t>deg</a:t>
              </a:r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23320" y="5265846"/>
            <a:ext cx="3257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>
                <a:solidFill>
                  <a:srgbClr val="292934"/>
                </a:solidFill>
              </a:rPr>
              <a:t>Hull+ </a:t>
            </a:r>
            <a:r>
              <a:rPr lang="en-US" sz="1600" dirty="0">
                <a:solidFill>
                  <a:srgbClr val="292934"/>
                </a:solidFill>
              </a:rPr>
              <a:t>2013, ApJ, in press</a:t>
            </a:r>
            <a:br>
              <a:rPr lang="en-US" sz="1600" dirty="0">
                <a:solidFill>
                  <a:srgbClr val="292934"/>
                </a:solidFill>
              </a:rPr>
            </a:br>
            <a:r>
              <a:rPr lang="en-US" sz="1600" dirty="0">
                <a:solidFill>
                  <a:srgbClr val="292934"/>
                </a:solidFill>
              </a:rPr>
              <a:t>Preprint: </a:t>
            </a:r>
            <a:r>
              <a:rPr lang="en-US" sz="1600" dirty="0">
                <a:solidFill>
                  <a:srgbClr val="292934"/>
                </a:solidFill>
                <a:hlinkClick r:id="rId3"/>
              </a:rPr>
              <a:t>arXiv:1212.0540</a:t>
            </a:r>
            <a:endParaRPr lang="en-US" sz="1600" dirty="0">
              <a:solidFill>
                <a:srgbClr val="292934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-9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( 0.79 ) and random ( 0.64 )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29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Magnetized star formation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Outflows/jets/disks and B-fields are randomly aligned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CARMA 1mm full-Stokes polarization system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TADPOL results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109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Outflows/jets/disks and B-fields are randomly aligned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CARMA 1mm full-Stokes polarization system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TADPOL results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109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5851823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Sub-mm CSO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10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5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0.3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5864523"/>
            <a:ext cx="143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Optical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100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98600" y="5371287"/>
            <a:ext cx="393700" cy="4932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72100" y="5104587"/>
            <a:ext cx="673100" cy="759936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47800" y="3839389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847" y="38134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~0.3 pc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98600" y="3263087"/>
            <a:ext cx="304800" cy="25887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aramond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4499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4850" y="266411"/>
            <a:ext cx="210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B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amb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823373" y="3002943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err="1" smtClean="0">
                <a:solidFill>
                  <a:srgbClr val="292934"/>
                </a:solidFill>
                <a:latin typeface="Garamond"/>
              </a:rPr>
              <a:t>B</a:t>
            </a:r>
            <a:r>
              <a:rPr lang="en-US" sz="2800" b="1" baseline="-25000" dirty="0" err="1" smtClean="0">
                <a:solidFill>
                  <a:srgbClr val="292934"/>
                </a:solidFill>
                <a:latin typeface="Garamond"/>
              </a:rPr>
              <a:t>core</a:t>
            </a:r>
            <a:r>
              <a:rPr lang="en-US" sz="28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8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8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8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52642" y="709073"/>
            <a:ext cx="3732521" cy="6154944"/>
            <a:chOff x="352642" y="455081"/>
            <a:chExt cx="3732521" cy="615494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91813" y="4683668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2642" y="6148360"/>
              <a:ext cx="575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-90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9570" y="3198083"/>
              <a:ext cx="4732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46421" y="66849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49058" y="670488"/>
            <a:ext cx="59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180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77123" y="68530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90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2709" y="623885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</a:t>
            </a:r>
            <a:r>
              <a:rPr lang="en-US" dirty="0" smtClean="0"/>
              <a:t> 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5" y="3915974"/>
            <a:ext cx="2472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SCUBA/CSO +</a:t>
            </a:r>
          </a:p>
          <a:p>
            <a:r>
              <a:rPr lang="en-US" sz="2500" dirty="0" smtClean="0"/>
              <a:t>CARMA/SMA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 rot="19240276">
            <a:off x="7162593" y="3734422"/>
            <a:ext cx="2472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Consistent?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</a:t>
            </a:r>
            <a:r>
              <a:rPr lang="en-US" dirty="0" smtClean="0"/>
              <a:t> 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CARMA/SMA +</a:t>
            </a:r>
          </a:p>
          <a:p>
            <a:r>
              <a:rPr lang="en-US" sz="2500" dirty="0" smtClean="0"/>
              <a:t>ALMA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9" y="652252"/>
            <a:ext cx="8686801" cy="6257111"/>
          </a:xfrm>
        </p:spPr>
        <p:txBody>
          <a:bodyPr>
            <a:normAutofit fontScale="775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000" dirty="0" smtClean="0"/>
              <a:t>B-fields are either </a:t>
            </a:r>
            <a:r>
              <a:rPr lang="en-US" sz="3000" b="1" dirty="0" smtClean="0"/>
              <a:t>preferentially misaligned</a:t>
            </a:r>
            <a:r>
              <a:rPr lang="en-US" sz="3000" dirty="0" smtClean="0"/>
              <a:t> (perp.) or</a:t>
            </a:r>
            <a:r>
              <a:rPr lang="en-US" sz="3000" b="1" dirty="0" smtClean="0"/>
              <a:t> randomly </a:t>
            </a:r>
            <a:r>
              <a:rPr lang="en-US" sz="3000" b="1" dirty="0"/>
              <a:t>aligned </a:t>
            </a:r>
            <a:r>
              <a:rPr lang="en-US" sz="3000" dirty="0" smtClean="0"/>
              <a:t>with respect to outflows at the ~1000 AU scale</a:t>
            </a:r>
          </a:p>
          <a:p>
            <a:pPr lvl="1"/>
            <a:r>
              <a:rPr lang="en-US" sz="2800" dirty="0" smtClean="0"/>
              <a:t>Thus, </a:t>
            </a:r>
            <a:r>
              <a:rPr lang="en-US" sz="2800" dirty="0" err="1" smtClean="0"/>
              <a:t>circumstellar</a:t>
            </a:r>
            <a:r>
              <a:rPr lang="en-US" sz="2800" dirty="0" smtClean="0"/>
              <a:t> disks are misaligned with fields in the cores from which they formed</a:t>
            </a:r>
            <a:endParaRPr lang="en-US" sz="2600" dirty="0"/>
          </a:p>
          <a:p>
            <a:pPr lvl="1"/>
            <a:endParaRPr lang="en-US" sz="3000" b="1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 (turbulence?)</a:t>
            </a:r>
          </a:p>
          <a:p>
            <a:pPr lvl="1"/>
            <a:r>
              <a:rPr lang="en-US" sz="3000" dirty="0" smtClean="0"/>
              <a:t>Will disk-scale B-field measurements unite the two tales?</a:t>
            </a:r>
          </a:p>
          <a:p>
            <a:endParaRPr lang="en-US" sz="3400" dirty="0" smtClean="0"/>
          </a:p>
          <a:p>
            <a:r>
              <a:rPr lang="en-US" sz="3400" dirty="0" smtClean="0"/>
              <a:t>Future work:</a:t>
            </a:r>
          </a:p>
          <a:p>
            <a:pPr lvl="1"/>
            <a:r>
              <a:rPr lang="en-US" sz="3000" dirty="0" smtClean="0"/>
              <a:t>Compare polarization in filaments with ALMA data</a:t>
            </a:r>
          </a:p>
          <a:p>
            <a:pPr lvl="1"/>
            <a:r>
              <a:rPr lang="en-US" sz="3000" dirty="0" smtClean="0"/>
              <a:t>Compare B-fields at SCUBA </a:t>
            </a:r>
            <a:r>
              <a:rPr lang="en-US" sz="3000" dirty="0" smtClean="0">
                <a:sym typeface="Wingdings"/>
              </a:rPr>
              <a:t> CARMA scales</a:t>
            </a:r>
          </a:p>
          <a:p>
            <a:pPr lvl="1"/>
            <a:r>
              <a:rPr lang="en-US" sz="3000" dirty="0" smtClean="0">
                <a:sym typeface="Wingdings"/>
              </a:rPr>
              <a:t>Compare B-fields at CARMA  ALMA scales</a:t>
            </a:r>
          </a:p>
          <a:p>
            <a:pPr lvl="1"/>
            <a:endParaRPr lang="en-US" sz="3000" b="1" dirty="0" smtClean="0"/>
          </a:p>
          <a:p>
            <a:r>
              <a:rPr lang="en-US" b="1" dirty="0" smtClean="0"/>
              <a:t>TADPOL results: </a:t>
            </a:r>
            <a:r>
              <a:rPr lang="en-US" dirty="0" smtClean="0">
                <a:hlinkClick r:id="rId3"/>
              </a:rPr>
              <a:t>arXiv:1212.0540</a:t>
            </a:r>
            <a:endParaRPr lang="en-US" dirty="0" smtClean="0"/>
          </a:p>
          <a:p>
            <a:r>
              <a:rPr lang="en-US" b="1" dirty="0" smtClean="0"/>
              <a:t>TADPOL survey</a:t>
            </a:r>
            <a:r>
              <a:rPr lang="en-US" dirty="0" smtClean="0"/>
              <a:t> (CARMA key project): </a:t>
            </a:r>
            <a:r>
              <a:rPr lang="en-US" dirty="0" smtClean="0">
                <a:hlinkClick r:id="rId4" action="ppaction://hlinkfile"/>
              </a:rPr>
              <a:t>tadpol.astro.illinois.edu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552100"/>
            <a:ext cx="372187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65000"/>
                  </a:schemeClr>
                </a:solidFill>
              </a:rPr>
              <a:t>≥</a:t>
            </a:r>
            <a:r>
              <a:rPr lang="en-US" sz="9000" b="1" dirty="0" smtClean="0"/>
              <a:t> 1 pc</a:t>
            </a:r>
          </a:p>
          <a:p>
            <a:pPr algn="r"/>
            <a:endParaRPr lang="en-US" b="1" dirty="0"/>
          </a:p>
          <a:p>
            <a:pPr algn="r"/>
            <a:r>
              <a:rPr lang="en-US" sz="6500" b="1" dirty="0" smtClean="0"/>
              <a:t>0.1 pc</a:t>
            </a:r>
          </a:p>
          <a:p>
            <a:pPr algn="r"/>
            <a:endParaRPr lang="en-US" b="1" dirty="0"/>
          </a:p>
          <a:p>
            <a:pPr algn="r"/>
            <a:r>
              <a:rPr lang="en-US" sz="4500" b="1" dirty="0" smtClean="0"/>
              <a:t>1000 AU</a:t>
            </a:r>
          </a:p>
          <a:p>
            <a:pPr algn="r"/>
            <a:endParaRPr lang="en-US" b="1" dirty="0"/>
          </a:p>
          <a:p>
            <a:pPr algn="r"/>
            <a:r>
              <a:rPr lang="en-US" sz="3500" b="1" dirty="0" smtClean="0"/>
              <a:t>100 AU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28035" y="1552100"/>
            <a:ext cx="439936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/>
              <a:t>cloud</a:t>
            </a:r>
          </a:p>
          <a:p>
            <a:endParaRPr lang="en-US" b="1" dirty="0"/>
          </a:p>
          <a:p>
            <a:r>
              <a:rPr lang="en-US" sz="6500" b="1" dirty="0" smtClean="0"/>
              <a:t>core</a:t>
            </a:r>
          </a:p>
          <a:p>
            <a:endParaRPr lang="en-US" b="1" dirty="0"/>
          </a:p>
          <a:p>
            <a:r>
              <a:rPr lang="en-US" sz="4500" b="1" dirty="0" smtClean="0"/>
              <a:t>envelope</a:t>
            </a:r>
          </a:p>
          <a:p>
            <a:endParaRPr lang="en-US" b="1" dirty="0"/>
          </a:p>
          <a:p>
            <a:r>
              <a:rPr lang="en-US" sz="3500" b="1" dirty="0" smtClean="0"/>
              <a:t>disk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337552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 descr="peyeyra_p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4" t="34851" r="13544" b="38467"/>
          <a:stretch>
            <a:fillRect/>
          </a:stretch>
        </p:blipFill>
        <p:spPr bwMode="auto">
          <a:xfrm>
            <a:off x="2384425" y="241300"/>
            <a:ext cx="27336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3" descr="peyeyra_pg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0" t="1459" r="1195" b="37662"/>
          <a:stretch>
            <a:fillRect/>
          </a:stretch>
        </p:blipFill>
        <p:spPr bwMode="auto">
          <a:xfrm>
            <a:off x="4419600" y="1446213"/>
            <a:ext cx="280670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4" descr="peyeyra_pg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t="1471" b="43510"/>
          <a:stretch>
            <a:fillRect/>
          </a:stretch>
        </p:blipFill>
        <p:spPr bwMode="auto">
          <a:xfrm>
            <a:off x="6173788" y="4156075"/>
            <a:ext cx="278765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76200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902" y="6207241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aramond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aramond"/>
              <a:ea typeface="ＭＳ Ｐゴシック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4937" y="2349500"/>
            <a:ext cx="1" cy="37465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-317986" y="4087336"/>
            <a:ext cx="1165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b="1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2.5 degrees</a:t>
            </a:r>
            <a:endParaRPr lang="en-US" sz="1400" b="1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Times New Roman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9060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dark cloud</a:t>
            </a:r>
            <a:endParaRPr lang="en-US" sz="2400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</a:t>
            </a:r>
            <a:endParaRPr lang="en-US" b="1" dirty="0" smtClean="0"/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r>
              <a:rPr lang="en-US" dirty="0" smtClean="0"/>
              <a:t>TADPOL results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rgbClr val="BFBFBF"/>
                </a:solidFill>
              </a:rPr>
              <a:t>B-fields: </a:t>
            </a:r>
            <a:r>
              <a:rPr lang="en-US" dirty="0" smtClean="0">
                <a:solidFill>
                  <a:srgbClr val="BFBFBF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Cloud </a:t>
            </a:r>
            <a:r>
              <a:rPr lang="en-US" dirty="0">
                <a:solidFill>
                  <a:srgbClr val="BFBFBF"/>
                </a:solidFill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109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427304" y="1381330"/>
            <a:ext cx="6952732" cy="5755816"/>
            <a:chOff x="4427304" y="1381330"/>
            <a:chExt cx="6952732" cy="5755816"/>
          </a:xfrm>
        </p:grpSpPr>
        <p:pic>
          <p:nvPicPr>
            <p:cNvPr id="4" name="Picture 3" descr="menard_duchene_2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6" b="7756"/>
            <a:stretch/>
          </p:blipFill>
          <p:spPr>
            <a:xfrm>
              <a:off x="4741333" y="2137289"/>
              <a:ext cx="4402666" cy="43256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93301" y="6350699"/>
              <a:ext cx="648673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Angle between jet &amp; B-field (</a:t>
              </a:r>
              <a:r>
                <a:rPr lang="en-US" sz="2200" b="1" dirty="0" err="1" smtClean="0"/>
                <a:t>deg</a:t>
              </a:r>
              <a:r>
                <a:rPr lang="en-US" sz="2200" b="1" dirty="0" smtClean="0"/>
                <a:t>)</a:t>
              </a:r>
              <a:endParaRPr lang="en-US" sz="2200" b="1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764840" y="4043794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CDF</a:t>
              </a:r>
              <a:endParaRPr lang="en-US" sz="2200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-73265" y="2011241"/>
            <a:ext cx="4622464" cy="4653678"/>
            <a:chOff x="-73265" y="2011241"/>
            <a:chExt cx="4622464" cy="4653678"/>
          </a:xfrm>
        </p:grpSpPr>
        <p:grpSp>
          <p:nvGrpSpPr>
            <p:cNvPr id="10" name="Group 9"/>
            <p:cNvGrpSpPr/>
            <p:nvPr/>
          </p:nvGrpSpPr>
          <p:grpSpPr>
            <a:xfrm>
              <a:off x="-73265" y="2295769"/>
              <a:ext cx="4528791" cy="4369150"/>
              <a:chOff x="-73265" y="2295769"/>
              <a:chExt cx="4528791" cy="4369150"/>
            </a:xfrm>
          </p:grpSpPr>
          <p:pic>
            <p:nvPicPr>
              <p:cNvPr id="2" name="Picture 1" descr="menard_duchene_1.pd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9748"/>
              <a:stretch/>
            </p:blipFill>
            <p:spPr>
              <a:xfrm>
                <a:off x="-73265" y="2295769"/>
                <a:ext cx="4528791" cy="395545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1833365" y="6234032"/>
                <a:ext cx="1385044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smtClean="0"/>
                  <a:t>~10 pc</a:t>
                </a:r>
                <a:endParaRPr lang="en-US" sz="2200" b="1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976635" y="2011241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Ménard</a:t>
              </a:r>
              <a:r>
                <a:rPr lang="en-US" dirty="0" smtClean="0"/>
                <a:t> &amp; </a:t>
              </a:r>
              <a:r>
                <a:rPr lang="en-US" dirty="0" err="1" smtClean="0"/>
                <a:t>Duchêne</a:t>
              </a:r>
              <a:r>
                <a:rPr lang="en-US" dirty="0" smtClean="0"/>
                <a:t> 2004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5786</TotalTime>
  <Words>2087</Words>
  <Application>Microsoft Macintosh PowerPoint</Application>
  <PresentationFormat>On-screen Show (4:3)</PresentationFormat>
  <Paragraphs>397</Paragraphs>
  <Slides>36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Office Theme</vt:lpstr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view of magnetized star formation</vt:lpstr>
      <vt:lpstr>Outline</vt:lpstr>
      <vt:lpstr>Outline</vt:lpstr>
      <vt:lpstr>Scales of star formation</vt:lpstr>
      <vt:lpstr>PowerPoint Presentation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Future multi-scale comparison: B-fields</vt:lpstr>
      <vt:lpstr>Future multi-scale comparison: B-fields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Charles Hull</cp:lastModifiedBy>
  <cp:revision>246</cp:revision>
  <dcterms:created xsi:type="dcterms:W3CDTF">2010-11-26T18:30:23Z</dcterms:created>
  <dcterms:modified xsi:type="dcterms:W3CDTF">2013-05-04T00:29:20Z</dcterms:modified>
</cp:coreProperties>
</file>